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7010400" cy="9296400"/>
  <p:embeddedFontLst>
    <p:embeddedFont>
      <p:font typeface="Oswald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le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https://www.wyspr.co.uk/post/understanding-gen-z-post-ironic-humour</a:t>
            </a:r>
            <a:endParaRPr/>
          </a:p>
        </p:txBody>
      </p:sp>
      <p:sp>
        <p:nvSpPr>
          <p:cNvPr id="153" name="Google Shape;153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https://www.wyspr.co.uk/post/understanding-gen-z-post-ironic-humour</a:t>
            </a:r>
            <a:endParaRPr/>
          </a:p>
        </p:txBody>
      </p:sp>
      <p:sp>
        <p:nvSpPr>
          <p:cNvPr id="180" name="Google Shape;180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Humanities, you can use more ways to make meaning: Cognitive, intuitive, and emotional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Divergence: Humanities teach you to espouse reflectively. Take that stance in your career management, personal branding, and AI interviews</a:t>
            </a:r>
            <a:endParaRPr/>
          </a:p>
        </p:txBody>
      </p:sp>
      <p:sp>
        <p:nvSpPr>
          <p:cNvPr id="223" name="Google Shape;223;p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2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https://www.wyspr.co.uk/post/understanding-gen-z-post-ironic-humour</a:t>
            </a:r>
            <a:endParaRPr/>
          </a:p>
        </p:txBody>
      </p:sp>
      <p:sp>
        <p:nvSpPr>
          <p:cNvPr id="233" name="Google Shape;233;p20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https://www.wyspr.co.uk/post/understanding-gen-z-post-ironic-humour</a:t>
            </a:r>
            <a:endParaRPr/>
          </a:p>
        </p:txBody>
      </p:sp>
      <p:sp>
        <p:nvSpPr>
          <p:cNvPr id="108" name="Google Shape;108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https://www.wyspr.co.uk/post/understanding-gen-z-post-ironic-humour</a:t>
            </a:r>
            <a:endParaRPr/>
          </a:p>
        </p:txBody>
      </p:sp>
      <p:sp>
        <p:nvSpPr>
          <p:cNvPr id="115" name="Google Shape;115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interviews are better for a first stage assessment of candidates than looking over their resumes. Workplace environments are complex and employees need soft skills.</a:t>
            </a:r>
            <a:endParaRPr/>
          </a:p>
        </p:txBody>
      </p:sp>
      <p:sp>
        <p:nvSpPr>
          <p:cNvPr id="144" name="Google Shape;144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A close up of a sign  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 descr="A close up of a logo  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396638" y="414932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/>
        </p:nvSpPr>
        <p:spPr>
          <a:xfrm>
            <a:off x="2362200" y="680695"/>
            <a:ext cx="14258787" cy="143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65B8E8"/>
                </a:solidFill>
                <a:latin typeface="Oswald"/>
                <a:ea typeface="Oswald"/>
                <a:cs typeface="Oswald"/>
                <a:sym typeface="Oswald"/>
              </a:rPr>
              <a:t>Measurable Competencies </a:t>
            </a:r>
            <a:endParaRPr sz="8000" b="1">
              <a:solidFill>
                <a:srgbClr val="65B8E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4495799" y="2272328"/>
            <a:ext cx="10668001" cy="9467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173355" marR="0" lvl="1" indent="0" algn="l" rtl="0">
              <a:lnSpc>
                <a:spcPct val="612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accent5"/>
              </a:solidFill>
              <a:latin typeface="Aleo"/>
              <a:ea typeface="Aleo"/>
              <a:cs typeface="Aleo"/>
              <a:sym typeface="Aleo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Communication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Team Orientation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Service orientation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Negotiation &amp; Persuasion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Relationship building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Coordination of people &amp; resources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Compassion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Safety &amp; Compliance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Composure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Willingness to Learn</a:t>
            </a:r>
            <a:endParaRPr/>
          </a:p>
          <a:p>
            <a:pPr marL="173355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173355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173355" marR="0" lvl="1" indent="0" algn="l" rtl="0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5"/>
              </a:solidFill>
              <a:latin typeface="Aleo"/>
              <a:ea typeface="Aleo"/>
              <a:cs typeface="Aleo"/>
              <a:sym typeface="Aleo"/>
            </a:endParaRPr>
          </a:p>
          <a:p>
            <a:pPr marL="173355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346710" marR="0" lvl="1" indent="-4000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346710" marR="0" lvl="1" indent="-4000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346710" marR="0" lvl="1" indent="-4000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346710" marR="0" lvl="1" indent="-4000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2790730" y="2236409"/>
            <a:ext cx="657911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l" rtl="0">
              <a:lnSpc>
                <a:spcPct val="113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4" b="1">
                <a:solidFill>
                  <a:srgbClr val="65B8E8"/>
                </a:solidFill>
                <a:latin typeface="Oswald"/>
                <a:ea typeface="Oswald"/>
                <a:cs typeface="Oswald"/>
                <a:sym typeface="Oswald"/>
              </a:rPr>
              <a:t>Social Conventions</a:t>
            </a:r>
            <a:endParaRPr sz="7924" b="1">
              <a:solidFill>
                <a:srgbClr val="65B8E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2805321" y="1201837"/>
            <a:ext cx="4777457" cy="958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l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43" b="1">
                <a:solidFill>
                  <a:srgbClr val="242D3C"/>
                </a:solidFill>
                <a:latin typeface="Aleo"/>
                <a:ea typeface="Aleo"/>
                <a:cs typeface="Aleo"/>
                <a:sym typeface="Aleo"/>
              </a:rPr>
              <a:t>Lack of</a:t>
            </a:r>
            <a:endParaRPr sz="5943" b="1">
              <a:solidFill>
                <a:srgbClr val="242D3C"/>
              </a:solidFill>
              <a:latin typeface="Aleo"/>
              <a:ea typeface="Aleo"/>
              <a:cs typeface="Aleo"/>
              <a:sym typeface="Aleo"/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942" y="8681601"/>
            <a:ext cx="13569380" cy="1153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/>
        </p:nvSpPr>
        <p:spPr>
          <a:xfrm>
            <a:off x="2746862" y="5084069"/>
            <a:ext cx="64008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-Fewer views by the employer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-Distracted attention &amp; multi-tasking by any reviewers</a:t>
            </a:r>
            <a:endParaRPr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10287000" y="1079088"/>
            <a:ext cx="4648200" cy="105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43" b="1">
                <a:solidFill>
                  <a:srgbClr val="242D3C"/>
                </a:solidFill>
                <a:latin typeface="Aleo"/>
                <a:ea typeface="Aleo"/>
                <a:cs typeface="Aleo"/>
                <a:sym typeface="Aleo"/>
              </a:rPr>
              <a:t>Modeling of</a:t>
            </a:r>
            <a:endParaRPr sz="5943" b="1">
              <a:solidFill>
                <a:srgbClr val="242D3C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10287000" y="2177024"/>
            <a:ext cx="441960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lnSpc>
                <a:spcPct val="113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4" b="1">
                <a:solidFill>
                  <a:srgbClr val="65B8E8"/>
                </a:solidFill>
                <a:latin typeface="Oswald"/>
                <a:ea typeface="Oswald"/>
                <a:cs typeface="Oswald"/>
                <a:sym typeface="Oswald"/>
              </a:rPr>
              <a:t>Predicted Ability</a:t>
            </a:r>
            <a:endParaRPr sz="7924" b="1">
              <a:solidFill>
                <a:srgbClr val="65B8E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10401300" y="5084069"/>
            <a:ext cx="491707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90-130 seconds is enough time for the algorithm.</a:t>
            </a:r>
            <a:endParaRPr sz="3200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-There are declining returns to additional words thereafter.</a:t>
            </a:r>
            <a:endParaRPr sz="3200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B8E8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 amt="40000"/>
          </a:blip>
          <a:srcRect t="23094" b="37054"/>
          <a:stretch/>
        </p:blipFill>
        <p:spPr>
          <a:xfrm>
            <a:off x="2220092" y="-11435"/>
            <a:ext cx="13847816" cy="551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5132" y="4991099"/>
            <a:ext cx="8596626" cy="194714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/>
        </p:nvSpPr>
        <p:spPr>
          <a:xfrm>
            <a:off x="5163578" y="5273054"/>
            <a:ext cx="7904316" cy="130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ctr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4" b="1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rPr>
              <a:t>Meaning-making</a:t>
            </a:r>
            <a:endParaRPr sz="7924" b="1">
              <a:solidFill>
                <a:srgbClr val="7F7F7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5" name="Google Shape;17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2860" y="8804366"/>
            <a:ext cx="13569380" cy="113643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/>
          <p:nvPr/>
        </p:nvSpPr>
        <p:spPr>
          <a:xfrm>
            <a:off x="5433715" y="7190393"/>
            <a:ext cx="752772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42D3C"/>
                </a:solidFill>
                <a:latin typeface="Aleo"/>
                <a:ea typeface="Aleo"/>
                <a:cs typeface="Aleo"/>
                <a:sym typeface="Aleo"/>
              </a:rPr>
              <a:t>-Derive preferences and favorites from reflection.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42D3C"/>
                </a:solidFill>
                <a:latin typeface="Aleo"/>
                <a:ea typeface="Aleo"/>
                <a:cs typeface="Aleo"/>
                <a:sym typeface="Aleo"/>
              </a:rPr>
              <a:t>-Create symbolic language.</a:t>
            </a:r>
            <a:endParaRPr sz="3600" dirty="0">
              <a:solidFill>
                <a:srgbClr val="242D3C"/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/>
        </p:nvSpPr>
        <p:spPr>
          <a:xfrm>
            <a:off x="2362200" y="680695"/>
            <a:ext cx="14258787" cy="131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65B8E8"/>
                </a:solidFill>
                <a:latin typeface="Oswald"/>
                <a:ea typeface="Oswald"/>
                <a:cs typeface="Oswald"/>
                <a:sym typeface="Oswald"/>
              </a:rPr>
              <a:t>Preferences &amp; Favorites </a:t>
            </a:r>
            <a:endParaRPr sz="8000" b="1">
              <a:solidFill>
                <a:srgbClr val="65B8E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4495799" y="2272328"/>
            <a:ext cx="10668001" cy="56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173355" marR="0" lvl="1" indent="0" algn="l" rtl="0">
              <a:lnSpc>
                <a:spcPct val="612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accent5"/>
              </a:solidFill>
              <a:latin typeface="Aleo"/>
              <a:ea typeface="Aleo"/>
              <a:cs typeface="Aleo"/>
              <a:sym typeface="Al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Reflection questions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Positive figure. “Who did you admire?”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Favorite TV shows, websites, magazines</a:t>
            </a:r>
            <a:endParaRPr sz="400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Favorite movie, story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Favorite saying or motto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Early recollections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Favorite music groups/songs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Favorite metaphors</a:t>
            </a:r>
            <a:endParaRPr/>
          </a:p>
          <a:p>
            <a:pPr marL="346710" marR="0" lvl="1" indent="-4000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1706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6600"/>
              <a:buFont typeface="Aleo"/>
              <a:buNone/>
            </a:pPr>
            <a:r>
              <a:rPr lang="en-US" sz="6600">
                <a:solidFill>
                  <a:srgbClr val="366092"/>
                </a:solidFill>
                <a:latin typeface="Aleo"/>
                <a:ea typeface="Aleo"/>
                <a:cs typeface="Aleo"/>
                <a:sym typeface="Aleo"/>
              </a:rPr>
              <a:t>Why sense-making as a strategy?</a:t>
            </a:r>
            <a:endParaRPr sz="6600"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9753600" y="1866900"/>
            <a:ext cx="6934200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Noto Sans Symbols"/>
              <a:buNone/>
            </a:pPr>
            <a:r>
              <a:rPr lang="en-US" sz="40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rPr>
              <a:t>Divergence in stories:</a:t>
            </a:r>
            <a:endParaRPr sz="4000">
              <a:solidFill>
                <a:schemeClr val="accent5"/>
              </a:solidFill>
              <a:latin typeface="Aleo"/>
              <a:ea typeface="Aleo"/>
              <a:cs typeface="Aleo"/>
              <a:sym typeface="Aleo"/>
            </a:endParaRP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Aleo"/>
                <a:ea typeface="Aleo"/>
                <a:cs typeface="Aleo"/>
                <a:sym typeface="Aleo"/>
              </a:rPr>
              <a:t>Personal interests offers new ways to make meaning. Moves beyond work &amp; school. 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Aleo"/>
                <a:ea typeface="Aleo"/>
                <a:cs typeface="Aleo"/>
                <a:sym typeface="Aleo"/>
              </a:rPr>
              <a:t>Individual preferences &amp; favorites are easy to recall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Aleo"/>
                <a:ea typeface="Aleo"/>
                <a:cs typeface="Aleo"/>
                <a:sym typeface="Aleo"/>
              </a:rPr>
              <a:t>More opportunity to improvise responses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2"/>
          </p:nvPr>
        </p:nvSpPr>
        <p:spPr>
          <a:xfrm>
            <a:off x="1066800" y="1866900"/>
            <a:ext cx="7848600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Noto Sans Symbols"/>
              <a:buNone/>
            </a:pPr>
            <a:r>
              <a:rPr lang="en-US" sz="40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rPr>
              <a:t>Metaphorical &amp; Symbolic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Aleo"/>
                <a:ea typeface="Aleo"/>
                <a:cs typeface="Aleo"/>
                <a:sym typeface="Aleo"/>
              </a:rPr>
              <a:t>Succinct – to fit into 3:00 window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Aleo"/>
                <a:ea typeface="Aleo"/>
                <a:cs typeface="Aleo"/>
                <a:sym typeface="Aleo"/>
              </a:rPr>
              <a:t>Adds another layer of words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Aleo"/>
                <a:ea typeface="Aleo"/>
                <a:cs typeface="Aleo"/>
                <a:sym typeface="Aleo"/>
              </a:rPr>
              <a:t>Performative dialogue with oneself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431074" y="266700"/>
            <a:ext cx="1732352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Aleo"/>
              <a:buNone/>
            </a:pPr>
            <a:r>
              <a:rPr lang="en-US">
                <a:solidFill>
                  <a:srgbClr val="366092"/>
                </a:solidFill>
                <a:latin typeface="Aleo"/>
                <a:ea typeface="Aleo"/>
                <a:cs typeface="Aleo"/>
                <a:sym typeface="Aleo"/>
              </a:rPr>
              <a:t>Improvisation using Imagination</a:t>
            </a:r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7315200" y="1714500"/>
            <a:ext cx="7772400" cy="82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leo"/>
                <a:ea typeface="Aleo"/>
                <a:cs typeface="Aleo"/>
                <a:sym typeface="Aleo"/>
              </a:rPr>
              <a:t>The use of intuition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leo"/>
                <a:ea typeface="Aleo"/>
                <a:cs typeface="Aleo"/>
                <a:sym typeface="Aleo"/>
              </a:rPr>
              <a:t>second order cognitive thinking (dialogic self)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leo"/>
                <a:ea typeface="Aleo"/>
                <a:cs typeface="Aleo"/>
                <a:sym typeface="Aleo"/>
              </a:rPr>
              <a:t>the improvisation of one’s identity as needed for new circumstances.</a:t>
            </a:r>
            <a:endParaRPr/>
          </a:p>
          <a:p>
            <a:pPr marL="80010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leo"/>
                <a:ea typeface="Aleo"/>
                <a:cs typeface="Aleo"/>
                <a:sym typeface="Aleo"/>
              </a:rPr>
              <a:t>Muijen, Langelle, and Meijers (2018). The role of imagination in emergent career agency.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leo"/>
                <a:ea typeface="Aleo"/>
                <a:cs typeface="Aleo"/>
                <a:sym typeface="Aleo"/>
              </a:rPr>
              <a:t>Emergent meaning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leo"/>
                <a:ea typeface="Aleo"/>
                <a:cs typeface="Aleo"/>
                <a:sym typeface="Aleo"/>
              </a:rPr>
              <a:t>Texturizing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97" name="Google Shape;197;p29" descr="Quotation Mark Speech · Free vector graphic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086100"/>
            <a:ext cx="2257063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B8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0"/>
          <p:cNvPicPr preferRelativeResize="0"/>
          <p:nvPr/>
        </p:nvPicPr>
        <p:blipFill rotWithShape="1">
          <a:blip r:embed="rId3">
            <a:alphaModFix amt="40000"/>
          </a:blip>
          <a:srcRect t="23094" b="37054"/>
          <a:stretch/>
        </p:blipFill>
        <p:spPr>
          <a:xfrm>
            <a:off x="2220092" y="-11435"/>
            <a:ext cx="13847816" cy="551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3715" y="4991100"/>
            <a:ext cx="7527727" cy="194726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/>
          <p:nvPr/>
        </p:nvSpPr>
        <p:spPr>
          <a:xfrm>
            <a:off x="5638800" y="5273121"/>
            <a:ext cx="7239000" cy="13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ctr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4" b="1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rPr>
              <a:t>Story-telling</a:t>
            </a:r>
            <a:endParaRPr sz="7924" b="1">
              <a:solidFill>
                <a:srgbClr val="7F7F7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5" name="Google Shape;20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2860" y="8787404"/>
            <a:ext cx="13569380" cy="115339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/>
          <p:nvPr/>
        </p:nvSpPr>
        <p:spPr>
          <a:xfrm>
            <a:off x="5433715" y="7190393"/>
            <a:ext cx="752772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42D3C"/>
                </a:solidFill>
                <a:latin typeface="Aleo"/>
                <a:ea typeface="Aleo"/>
                <a:cs typeface="Aleo"/>
                <a:sym typeface="Aleo"/>
              </a:rPr>
              <a:t>-Staying in the story.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42D3C"/>
                </a:solidFill>
                <a:latin typeface="Aleo"/>
                <a:ea typeface="Aleo"/>
                <a:cs typeface="Aleo"/>
                <a:sym typeface="Aleo"/>
              </a:rPr>
              <a:t>-The outcome is secondary.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42D3C"/>
                </a:solidFill>
                <a:latin typeface="Aleo"/>
                <a:ea typeface="Aleo"/>
                <a:cs typeface="Aleo"/>
                <a:sym typeface="Aleo"/>
              </a:rPr>
              <a:t>-Whipsawing one’s account.</a:t>
            </a:r>
            <a:endParaRPr sz="3600" dirty="0">
              <a:solidFill>
                <a:srgbClr val="242D3C"/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1066800" y="419100"/>
            <a:ext cx="1584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6000"/>
              <a:buFont typeface="Aleo"/>
              <a:buNone/>
            </a:pPr>
            <a:r>
              <a:rPr lang="en-US" sz="6000">
                <a:solidFill>
                  <a:srgbClr val="31859B"/>
                </a:solidFill>
                <a:latin typeface="Aleo"/>
                <a:ea typeface="Aleo"/>
                <a:cs typeface="Aleo"/>
                <a:sym typeface="Aleo"/>
              </a:rPr>
              <a:t>The Arc of a Story</a:t>
            </a:r>
            <a:endParaRPr sz="6000">
              <a:solidFill>
                <a:srgbClr val="31859B"/>
              </a:solidFill>
              <a:latin typeface="Aleo"/>
              <a:ea typeface="Aleo"/>
              <a:cs typeface="Aleo"/>
              <a:sym typeface="Aleo"/>
            </a:endParaRPr>
          </a:p>
        </p:txBody>
      </p:sp>
      <p:pic>
        <p:nvPicPr>
          <p:cNvPr id="212" name="Google Shape;212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2400300"/>
            <a:ext cx="12573000" cy="7113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xfrm>
            <a:off x="431074" y="266700"/>
            <a:ext cx="17323526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Aleo"/>
              <a:buNone/>
            </a:pPr>
            <a:r>
              <a:rPr lang="en-US">
                <a:solidFill>
                  <a:srgbClr val="366092"/>
                </a:solidFill>
                <a:latin typeface="Aleo"/>
                <a:ea typeface="Aleo"/>
                <a:cs typeface="Aleo"/>
                <a:sym typeface="Aleo"/>
              </a:rPr>
              <a:t>Dichotomizing the story</a:t>
            </a:r>
            <a:br>
              <a:rPr lang="en-US">
                <a:solidFill>
                  <a:srgbClr val="366092"/>
                </a:solidFill>
                <a:latin typeface="Aleo"/>
                <a:ea typeface="Aleo"/>
                <a:cs typeface="Aleo"/>
                <a:sym typeface="Aleo"/>
              </a:rPr>
            </a:br>
            <a:r>
              <a:rPr lang="en-US">
                <a:solidFill>
                  <a:srgbClr val="366092"/>
                </a:solidFill>
                <a:latin typeface="Aleo"/>
                <a:ea typeface="Aleo"/>
                <a:cs typeface="Aleo"/>
                <a:sym typeface="Aleo"/>
              </a:rPr>
              <a:t>enhances it</a:t>
            </a:r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body" idx="1"/>
          </p:nvPr>
        </p:nvSpPr>
        <p:spPr>
          <a:xfrm>
            <a:off x="7315200" y="3086100"/>
            <a:ext cx="8153400" cy="6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leo"/>
                <a:ea typeface="Aleo"/>
                <a:cs typeface="Aleo"/>
                <a:sym typeface="Aleo"/>
              </a:rPr>
              <a:t>Emphasizing the high’s and low’s in a story: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leo"/>
              <a:ea typeface="Aleo"/>
              <a:cs typeface="Aleo"/>
              <a:sym typeface="Aleo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>
                <a:latin typeface="Aleo"/>
                <a:ea typeface="Aleo"/>
                <a:cs typeface="Aleo"/>
                <a:sym typeface="Aleo"/>
              </a:rPr>
              <a:t>Agreeableness, conscientiousness, and extraversion </a:t>
            </a:r>
            <a:r>
              <a:rPr lang="en-US">
                <a:latin typeface="Aleo"/>
                <a:ea typeface="Aleo"/>
                <a:cs typeface="Aleo"/>
                <a:sym typeface="Aleo"/>
              </a:rPr>
              <a:t>are related to the rising action and HIGH points </a:t>
            </a:r>
            <a:endParaRPr>
              <a:latin typeface="Aleo"/>
              <a:ea typeface="Aleo"/>
              <a:cs typeface="Aleo"/>
              <a:sym typeface="Aleo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>
                <a:latin typeface="Aleo"/>
                <a:ea typeface="Aleo"/>
                <a:cs typeface="Aleo"/>
                <a:sym typeface="Aleo"/>
              </a:rPr>
              <a:t>Openness and Agreeableness </a:t>
            </a:r>
            <a:r>
              <a:rPr lang="en-US">
                <a:latin typeface="Aleo"/>
                <a:ea typeface="Aleo"/>
                <a:cs typeface="Aleo"/>
                <a:sym typeface="Aleo"/>
              </a:rPr>
              <a:t>related to autobiographical reasoning in the LOW points (Obstacles)</a:t>
            </a:r>
            <a:endParaRPr>
              <a:latin typeface="Aleo"/>
              <a:ea typeface="Aleo"/>
              <a:cs typeface="Aleo"/>
              <a:sym typeface="Aleo"/>
            </a:endParaRPr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leo"/>
                <a:ea typeface="Aleo"/>
                <a:cs typeface="Aleo"/>
                <a:sym typeface="Aleo"/>
              </a:rPr>
              <a:t>McLean et. al. (2020) The Empirical Structure of Narrative Identity: The initial big three.</a:t>
            </a:r>
            <a:endParaRPr/>
          </a:p>
        </p:txBody>
      </p:sp>
      <p:pic>
        <p:nvPicPr>
          <p:cNvPr id="219" name="Google Shape;219;p32" descr="Quotation Mark Speech · Free vector graphic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086100"/>
            <a:ext cx="2257063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1722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6600"/>
              <a:buFont typeface="Aleo"/>
              <a:buNone/>
            </a:pPr>
            <a:r>
              <a:rPr lang="en-US" sz="6600">
                <a:solidFill>
                  <a:srgbClr val="974806"/>
                </a:solidFill>
                <a:latin typeface="Aleo"/>
                <a:ea typeface="Aleo"/>
                <a:cs typeface="Aleo"/>
                <a:sym typeface="Aleo"/>
              </a:rPr>
              <a:t>Benefits</a:t>
            </a:r>
            <a:r>
              <a:rPr lang="en-US" sz="6600">
                <a:solidFill>
                  <a:srgbClr val="93B3D7"/>
                </a:solidFill>
                <a:latin typeface="Aleo"/>
                <a:ea typeface="Aleo"/>
                <a:cs typeface="Aleo"/>
                <a:sym typeface="Aleo"/>
              </a:rPr>
              <a:t> </a:t>
            </a:r>
            <a:r>
              <a:rPr lang="en-US" sz="6600">
                <a:solidFill>
                  <a:srgbClr val="974806"/>
                </a:solidFill>
                <a:latin typeface="Aleo"/>
                <a:ea typeface="Aleo"/>
                <a:cs typeface="Aleo"/>
                <a:sym typeface="Aleo"/>
              </a:rPr>
              <a:t>&amp;</a:t>
            </a:r>
            <a:r>
              <a:rPr lang="en-US" sz="6600">
                <a:solidFill>
                  <a:srgbClr val="93B3D7"/>
                </a:solidFill>
                <a:latin typeface="Aleo"/>
                <a:ea typeface="Aleo"/>
                <a:cs typeface="Aleo"/>
                <a:sym typeface="Aleo"/>
              </a:rPr>
              <a:t> </a:t>
            </a:r>
            <a:r>
              <a:rPr lang="en-US" sz="6600">
                <a:solidFill>
                  <a:srgbClr val="974806"/>
                </a:solidFill>
                <a:latin typeface="Aleo"/>
                <a:ea typeface="Aleo"/>
                <a:cs typeface="Aleo"/>
                <a:sym typeface="Aleo"/>
              </a:rPr>
              <a:t>Discomforts</a:t>
            </a:r>
            <a:endParaRPr sz="6600">
              <a:solidFill>
                <a:srgbClr val="974806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457200" y="1866900"/>
            <a:ext cx="9753600" cy="8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Noto Sans Symbols"/>
              <a:buNone/>
            </a:pPr>
            <a:r>
              <a:rPr lang="en-US" sz="44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rPr>
              <a:t>Benefits of asynchronous AI:</a:t>
            </a:r>
            <a:endParaRPr sz="4400">
              <a:latin typeface="Aleo"/>
              <a:ea typeface="Aleo"/>
              <a:cs typeface="Aleo"/>
              <a:sym typeface="Aleo"/>
            </a:endParaRPr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Aleo"/>
                <a:ea typeface="Aleo"/>
                <a:cs typeface="Aleo"/>
                <a:sym typeface="Aleo"/>
              </a:rPr>
              <a:t>A safe environment free of social conventions </a:t>
            </a:r>
            <a:endParaRPr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Aleo"/>
                <a:ea typeface="Aleo"/>
                <a:cs typeface="Aleo"/>
                <a:sym typeface="Aleo"/>
              </a:rPr>
              <a:t>No need to use personal branding. </a:t>
            </a:r>
            <a:endParaRPr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Aleo"/>
                <a:ea typeface="Aleo"/>
                <a:cs typeface="Aleo"/>
                <a:sym typeface="Aleo"/>
              </a:rPr>
              <a:t>What’s up/What down</a:t>
            </a:r>
            <a:endParaRPr/>
          </a:p>
          <a:p>
            <a:pPr marL="457200" lvl="1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Aleo"/>
                <a:ea typeface="Aleo"/>
                <a:cs typeface="Aleo"/>
                <a:sym typeface="Aleo"/>
              </a:rPr>
              <a:t>     Short, declarative statements</a:t>
            </a:r>
            <a:endParaRPr/>
          </a:p>
          <a:p>
            <a:pPr marL="457200" lvl="1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Aleo"/>
                <a:ea typeface="Aleo"/>
                <a:cs typeface="Aleo"/>
                <a:sym typeface="Aleo"/>
              </a:rPr>
              <a:t>     Less definitive, contextual statements</a:t>
            </a:r>
            <a:endParaRPr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Aleo"/>
                <a:ea typeface="Aleo"/>
                <a:cs typeface="Aleo"/>
                <a:sym typeface="Aleo"/>
              </a:rPr>
              <a:t>Try different story-telling models. (e.g., TED talk model)</a:t>
            </a:r>
            <a:endParaRPr sz="4400">
              <a:latin typeface="Aleo"/>
              <a:ea typeface="Aleo"/>
              <a:cs typeface="Aleo"/>
              <a:sym typeface="Aleo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2"/>
          </p:nvPr>
        </p:nvSpPr>
        <p:spPr>
          <a:xfrm>
            <a:off x="11049000" y="1866900"/>
            <a:ext cx="6629400" cy="8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Noto Sans Symbols"/>
              <a:buNone/>
            </a:pPr>
            <a:r>
              <a:rPr lang="en-US" sz="44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rPr>
              <a:t>Discomforts of asynchronous environment</a:t>
            </a:r>
            <a:endParaRPr sz="4400">
              <a:solidFill>
                <a:schemeClr val="accent5"/>
              </a:solidFill>
              <a:latin typeface="Aleo"/>
              <a:ea typeface="Aleo"/>
              <a:cs typeface="Aleo"/>
              <a:sym typeface="Aleo"/>
            </a:endParaRPr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Aleo"/>
                <a:ea typeface="Aleo"/>
                <a:cs typeface="Aleo"/>
                <a:sym typeface="Aleo"/>
              </a:rPr>
              <a:t>No reciprocity</a:t>
            </a:r>
            <a:endParaRPr sz="4400">
              <a:latin typeface="Aleo"/>
              <a:ea typeface="Aleo"/>
              <a:cs typeface="Aleo"/>
              <a:sym typeface="Aleo"/>
            </a:endParaRPr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Aleo"/>
                <a:ea typeface="Aleo"/>
                <a:cs typeface="Aleo"/>
                <a:sym typeface="Aleo"/>
              </a:rPr>
              <a:t>No dialogue</a:t>
            </a:r>
            <a:endParaRPr sz="4400"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228" name="Google Shape;228;p33"/>
          <p:cNvSpPr/>
          <p:nvPr/>
        </p:nvSpPr>
        <p:spPr>
          <a:xfrm>
            <a:off x="1016291" y="5867400"/>
            <a:ext cx="408432" cy="3688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3"/>
          <p:cNvSpPr/>
          <p:nvPr/>
        </p:nvSpPr>
        <p:spPr>
          <a:xfrm rot="10800000">
            <a:off x="1016291" y="6623589"/>
            <a:ext cx="408432" cy="3688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1371600" y="876300"/>
            <a:ext cx="15621000" cy="330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54" b="1" i="0" u="none" strike="noStrike" cap="none" dirty="0">
                <a:solidFill>
                  <a:srgbClr val="65B8E8"/>
                </a:solidFill>
                <a:latin typeface="Oswald"/>
                <a:ea typeface="Oswald"/>
                <a:cs typeface="Oswald"/>
                <a:sym typeface="Oswald"/>
              </a:rPr>
              <a:t>Mastering the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54" b="1" i="0" u="none" strike="noStrike" cap="none" dirty="0">
                <a:solidFill>
                  <a:srgbClr val="65B8E8"/>
                </a:solidFill>
                <a:latin typeface="Oswald"/>
                <a:ea typeface="Oswald"/>
                <a:cs typeface="Oswald"/>
                <a:sym typeface="Oswald"/>
              </a:rPr>
              <a:t>AI-based Interview</a:t>
            </a:r>
            <a:endParaRPr sz="10754" b="1" i="0" u="none" strike="noStrike" cap="none" dirty="0">
              <a:solidFill>
                <a:srgbClr val="65B8E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5448300" y="7810500"/>
            <a:ext cx="7467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Alan Jones, MUPP ‘89, MBA ‘93</a:t>
            </a:r>
            <a:endParaRPr sz="400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/>
        </p:nvSpPr>
        <p:spPr>
          <a:xfrm>
            <a:off x="2362201" y="680695"/>
            <a:ext cx="14020800" cy="143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65B8E8"/>
                </a:solidFill>
                <a:latin typeface="Oswald"/>
                <a:ea typeface="Oswald"/>
                <a:cs typeface="Oswald"/>
                <a:sym typeface="Oswald"/>
              </a:rPr>
              <a:t>Implications of Format</a:t>
            </a:r>
            <a:endParaRPr sz="8000" b="1">
              <a:solidFill>
                <a:srgbClr val="65B8E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6" name="Google Shape;236;p34"/>
          <p:cNvSpPr txBox="1"/>
          <p:nvPr/>
        </p:nvSpPr>
        <p:spPr>
          <a:xfrm>
            <a:off x="4495799" y="2272328"/>
            <a:ext cx="10896601" cy="608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173355" marR="0" lvl="1" indent="0" algn="l" rtl="0">
              <a:lnSpc>
                <a:spcPct val="612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 dirty="0">
              <a:solidFill>
                <a:schemeClr val="accent5"/>
              </a:solidFill>
              <a:latin typeface="Aleo"/>
              <a:ea typeface="Aleo"/>
              <a:cs typeface="Aleo"/>
              <a:sym typeface="Al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Is authenticity for a role more </a:t>
            </a:r>
            <a:r>
              <a:rPr lang="en-US" sz="4000" smtClean="0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significant now?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Career as ‘purpose’ assessed through proxy measurements as they are related to a candidate’s predicted job performance. </a:t>
            </a:r>
            <a:endParaRPr sz="2100" b="0" i="0" u="none" strike="noStrike" cap="none" dirty="0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173355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173355" marR="0" lvl="1" indent="0" algn="l" rtl="0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5"/>
              </a:solidFill>
              <a:latin typeface="Aleo"/>
              <a:ea typeface="Aleo"/>
              <a:cs typeface="Aleo"/>
              <a:sym typeface="Aleo"/>
            </a:endParaRPr>
          </a:p>
          <a:p>
            <a:pPr marL="173355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346710" marR="0" lvl="1" indent="-4000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346710" marR="0" lvl="1" indent="-4000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346710" marR="0" lvl="1" indent="-4000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346710" marR="0" lvl="1" indent="-4000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/>
          <p:nvPr/>
        </p:nvSpPr>
        <p:spPr>
          <a:xfrm>
            <a:off x="4081883" y="3364992"/>
            <a:ext cx="1351849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upcoming events, watch past events and recommend topics at </a:t>
            </a:r>
            <a:r>
              <a:rPr lang="en-US" sz="6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go.uic.edu/alumniexchange</a:t>
            </a:r>
            <a:endParaRPr sz="64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4182736" y="687383"/>
            <a:ext cx="9779429" cy="114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6600"/>
              <a:buFont typeface="Aleo"/>
              <a:buNone/>
            </a:pPr>
            <a:r>
              <a:rPr lang="en-US" sz="8000" b="1">
                <a:solidFill>
                  <a:srgbClr val="65B8E8"/>
                </a:solidFill>
                <a:latin typeface="Oswald"/>
                <a:ea typeface="Oswald"/>
                <a:cs typeface="Oswald"/>
                <a:sym typeface="Oswald"/>
              </a:rPr>
              <a:t>Learning Outcomes</a:t>
            </a:r>
            <a:endParaRPr sz="8000" b="1">
              <a:solidFill>
                <a:srgbClr val="65B8E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3830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Aleo"/>
                <a:ea typeface="Aleo"/>
                <a:cs typeface="Aleo"/>
                <a:sym typeface="Aleo"/>
              </a:rPr>
              <a:t>Understand Automated Video Interviews (AVI) as a new format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Aleo"/>
                <a:ea typeface="Aleo"/>
                <a:cs typeface="Aleo"/>
                <a:sym typeface="Aleo"/>
              </a:rPr>
              <a:t>Understand how job candidates interface with it successfully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2362200" y="680695"/>
            <a:ext cx="14258787" cy="131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65B8E8"/>
                </a:solidFill>
                <a:latin typeface="Oswald"/>
                <a:ea typeface="Oswald"/>
                <a:cs typeface="Oswald"/>
                <a:sym typeface="Oswald"/>
              </a:rPr>
              <a:t>My interests and orientation</a:t>
            </a:r>
            <a:endParaRPr sz="8000" b="1">
              <a:solidFill>
                <a:srgbClr val="65B8E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3505201" y="2272328"/>
            <a:ext cx="11658600" cy="6322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173355" marR="0" lvl="1" indent="0" algn="l" rtl="0">
              <a:lnSpc>
                <a:spcPct val="612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accent5"/>
              </a:solidFill>
              <a:latin typeface="Aleo"/>
              <a:ea typeface="Aleo"/>
              <a:cs typeface="Aleo"/>
              <a:sym typeface="Aleo"/>
            </a:endParaRPr>
          </a:p>
          <a:p>
            <a:pPr marL="173355" marR="0" lvl="1" indent="0" algn="l" rtl="0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rPr>
              <a:t>Overall:</a:t>
            </a:r>
            <a:endParaRPr/>
          </a:p>
          <a:p>
            <a:pPr marL="173355" marR="0" lvl="1" indent="0" algn="l" rtl="0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5"/>
              </a:solidFill>
              <a:latin typeface="Aleo"/>
              <a:ea typeface="Aleo"/>
              <a:cs typeface="Aleo"/>
              <a:sym typeface="Aleo"/>
            </a:endParaRPr>
          </a:p>
          <a:p>
            <a:pPr marL="173355" marR="0" lvl="1" indent="0" algn="l" rtl="0">
              <a:lnSpc>
                <a:spcPct val="9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Finding reasons to like AVI’s.</a:t>
            </a:r>
            <a:endParaRPr sz="32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173355" marR="0" lvl="1" indent="0" algn="l" rtl="0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5"/>
              </a:solidFill>
              <a:latin typeface="Aleo"/>
              <a:ea typeface="Aleo"/>
              <a:cs typeface="Aleo"/>
              <a:sym typeface="Aleo"/>
            </a:endParaRPr>
          </a:p>
          <a:p>
            <a:pPr marL="173355" marR="0" lvl="1" indent="0" algn="l" rtl="0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rPr>
              <a:t>Background:</a:t>
            </a:r>
            <a:endParaRPr/>
          </a:p>
          <a:p>
            <a:pPr marL="173355" marR="0" lvl="1" indent="0" algn="l" rtl="0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5"/>
              </a:solidFill>
              <a:latin typeface="Aleo"/>
              <a:ea typeface="Aleo"/>
              <a:cs typeface="Aleo"/>
              <a:sym typeface="Aleo"/>
            </a:endParaRPr>
          </a:p>
          <a:p>
            <a:pPr marL="346710" marR="0" lvl="1" indent="-203200" algn="l" rtl="0">
              <a:lnSpc>
                <a:spcPct val="918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University career center counselor</a:t>
            </a:r>
            <a:endParaRPr/>
          </a:p>
          <a:p>
            <a:pPr marL="346710" marR="0" lvl="1" indent="-203200" algn="l" rtl="0">
              <a:lnSpc>
                <a:spcPct val="918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Use of reflection questions in work with students</a:t>
            </a:r>
            <a:endParaRPr/>
          </a:p>
          <a:p>
            <a:pPr marL="173355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173355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173355" marR="0" lvl="1" indent="0" algn="l" rtl="0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5"/>
              </a:solidFill>
              <a:latin typeface="Aleo"/>
              <a:ea typeface="Aleo"/>
              <a:cs typeface="Aleo"/>
              <a:sym typeface="Aleo"/>
            </a:endParaRPr>
          </a:p>
          <a:p>
            <a:pPr marL="173355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346710" marR="0" lvl="1" indent="-4000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346710" marR="0" lvl="1" indent="-4000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346710" marR="0" lvl="1" indent="-4000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346710" marR="0" lvl="1" indent="-4000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4672" y="5728886"/>
            <a:ext cx="291465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6898476" y="607745"/>
            <a:ext cx="44910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65B8E8"/>
                </a:solidFill>
                <a:latin typeface="Oswald"/>
                <a:ea typeface="Oswald"/>
                <a:cs typeface="Oswald"/>
                <a:sym typeface="Oswald"/>
              </a:rPr>
              <a:t>AVI Basics</a:t>
            </a:r>
            <a:endParaRPr sz="8000" b="1">
              <a:solidFill>
                <a:srgbClr val="65B8E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8763000" y="4152900"/>
            <a:ext cx="8763000" cy="409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173355" marR="0" lvl="1" indent="0" algn="l" rtl="0">
              <a:lnSpc>
                <a:spcPct val="612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accent5"/>
              </a:solidFill>
              <a:latin typeface="Aleo"/>
              <a:ea typeface="Aleo"/>
              <a:cs typeface="Aleo"/>
              <a:sym typeface="Aleo"/>
            </a:endParaRPr>
          </a:p>
          <a:p>
            <a:pPr marL="173355" marR="0" lvl="1" indent="0" algn="l" rtl="0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rPr>
              <a:t>Overall:</a:t>
            </a:r>
            <a:endParaRPr/>
          </a:p>
          <a:p>
            <a:pPr marL="173355" marR="0" lvl="1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The evaluation of job candidates’ word choice by the Big Five and value/needs theories.</a:t>
            </a:r>
            <a:endParaRPr sz="28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  <a:p>
            <a:pPr marL="173355" marR="0" lvl="1" indent="0" algn="l" rtl="0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5"/>
              </a:solidFill>
              <a:latin typeface="Aleo"/>
              <a:ea typeface="Aleo"/>
              <a:cs typeface="Aleo"/>
              <a:sym typeface="Aleo"/>
            </a:endParaRPr>
          </a:p>
          <a:p>
            <a:pPr marL="173355" marR="0" lvl="1" indent="0" algn="l" rtl="0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rPr>
              <a:t>Evidence:</a:t>
            </a:r>
            <a:endParaRPr sz="3600" b="0" i="0" u="none" strike="noStrike" cap="none">
              <a:solidFill>
                <a:schemeClr val="accent5"/>
              </a:solidFill>
              <a:latin typeface="Aleo"/>
              <a:ea typeface="Aleo"/>
              <a:cs typeface="Aleo"/>
              <a:sym typeface="Aleo"/>
            </a:endParaRPr>
          </a:p>
          <a:p>
            <a:pPr marL="346710" marR="0" lvl="1" indent="-1778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Many vendors are offering these solutions.</a:t>
            </a:r>
            <a:endParaRPr/>
          </a:p>
          <a:p>
            <a:pPr marL="346710" marR="0" lvl="1" indent="-1778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Large employers are early adopters.</a:t>
            </a:r>
            <a:endParaRPr/>
          </a:p>
          <a:p>
            <a:pPr marL="346710" marR="0" lvl="1" indent="-1778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Controversy around Non-verbals and Facial Action.</a:t>
            </a:r>
            <a:endParaRPr/>
          </a:p>
          <a:p>
            <a:pPr marL="346710" marR="0" lvl="1" indent="-1778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U.S. Equal Employment Opportunity Commission (EEOC).</a:t>
            </a:r>
            <a:endParaRPr sz="2100" b="0" i="0" u="none" strike="noStrike" cap="none">
              <a:solidFill>
                <a:srgbClr val="000000"/>
              </a:solidFill>
              <a:latin typeface="Aleo"/>
              <a:ea typeface="Aleo"/>
              <a:cs typeface="Aleo"/>
              <a:sym typeface="Aleo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7412" y="4259124"/>
            <a:ext cx="409575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3716" y="6060410"/>
            <a:ext cx="265747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62200" y="7702958"/>
            <a:ext cx="368617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1744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7200"/>
              <a:buFont typeface="Aleo"/>
              <a:buNone/>
            </a:pPr>
            <a:r>
              <a:rPr lang="en-US" sz="8000" b="1">
                <a:solidFill>
                  <a:srgbClr val="65B8E8"/>
                </a:solidFill>
                <a:latin typeface="Oswald"/>
                <a:ea typeface="Oswald"/>
                <a:cs typeface="Oswald"/>
                <a:sym typeface="Oswald"/>
              </a:rPr>
              <a:t>Dynamics of the interview</a:t>
            </a:r>
            <a:endParaRPr sz="8000" b="1">
              <a:solidFill>
                <a:srgbClr val="65B8E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2"/>
          </p:nvPr>
        </p:nvSpPr>
        <p:spPr>
          <a:xfrm>
            <a:off x="9182100" y="2803356"/>
            <a:ext cx="8724900" cy="6912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Noto Sans Symbols"/>
              <a:buNone/>
            </a:pPr>
            <a:r>
              <a:rPr lang="en-US" sz="36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rPr>
              <a:t>Issues:</a:t>
            </a:r>
            <a:endParaRPr sz="3600">
              <a:solidFill>
                <a:schemeClr val="accent5"/>
              </a:solidFill>
              <a:latin typeface="Aleo"/>
              <a:ea typeface="Aleo"/>
              <a:cs typeface="Aleo"/>
              <a:sym typeface="Aleo"/>
            </a:endParaRPr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Aleo"/>
                <a:ea typeface="Aleo"/>
                <a:cs typeface="Aleo"/>
                <a:sym typeface="Aleo"/>
              </a:rPr>
              <a:t>Behavior-based questions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Aleo"/>
                <a:ea typeface="Aleo"/>
                <a:cs typeface="Aleo"/>
                <a:sym typeface="Aleo"/>
              </a:rPr>
              <a:t>Response time: 3:00 minutes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Aleo"/>
                <a:ea typeface="Aleo"/>
                <a:cs typeface="Aleo"/>
                <a:sym typeface="Aleo"/>
              </a:rPr>
              <a:t>20-25 minutes, about 6-7 questions</a:t>
            </a:r>
            <a:endParaRPr sz="3600">
              <a:latin typeface="Aleo"/>
              <a:ea typeface="Aleo"/>
              <a:cs typeface="Aleo"/>
              <a:sym typeface="Aleo"/>
            </a:endParaRPr>
          </a:p>
        </p:txBody>
      </p:sp>
      <p:pic>
        <p:nvPicPr>
          <p:cNvPr id="129" name="Google Shape;129;p20" descr="Article: Video interviews help you easily determine unsuitable ..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2803357"/>
            <a:ext cx="5365045" cy="301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78486"/>
            <a:ext cx="16840200" cy="860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17297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5B8E8"/>
              </a:buClr>
              <a:buSzPct val="100000"/>
              <a:buFont typeface="Oswald"/>
              <a:buNone/>
            </a:pPr>
            <a:r>
              <a:rPr lang="en-US" sz="8000" b="1">
                <a:solidFill>
                  <a:srgbClr val="65B8E8"/>
                </a:solidFill>
                <a:latin typeface="Oswald"/>
                <a:ea typeface="Oswald"/>
                <a:cs typeface="Oswald"/>
                <a:sym typeface="Oswald"/>
              </a:rPr>
              <a:t>Human Raters vs. AI evaluation </a:t>
            </a:r>
            <a:endParaRPr sz="8000"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1386069"/>
            <a:ext cx="10439400" cy="854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/>
        </p:nvSpPr>
        <p:spPr>
          <a:xfrm>
            <a:off x="3584643" y="1180216"/>
            <a:ext cx="11201400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4" b="1">
                <a:solidFill>
                  <a:srgbClr val="65B8E8"/>
                </a:solidFill>
                <a:latin typeface="Oswald"/>
                <a:ea typeface="Oswald"/>
                <a:cs typeface="Oswald"/>
                <a:sym typeface="Oswald"/>
              </a:rPr>
              <a:t>SHIFTING STARTING POINT </a:t>
            </a:r>
            <a:endParaRPr/>
          </a:p>
        </p:txBody>
      </p:sp>
      <p:sp>
        <p:nvSpPr>
          <p:cNvPr id="147" name="Google Shape;147;p23"/>
          <p:cNvSpPr txBox="1"/>
          <p:nvPr/>
        </p:nvSpPr>
        <p:spPr>
          <a:xfrm>
            <a:off x="8839199" y="3162300"/>
            <a:ext cx="6934199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-Resumes are too limited to provide information about a candidate’s potential performance in a job.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8839199" y="5067300"/>
            <a:ext cx="7162801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-AVI’s reveal personality traits and interpersonal skills.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-Video makes it easy to gather data than a written assessment.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-Transcription error rate is below 10%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-Semantic context of a word’s use</a:t>
            </a:r>
            <a:endParaRPr sz="320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pic>
        <p:nvPicPr>
          <p:cNvPr id="149" name="Google Shape;149;p23" descr="Free Images : customer care, monitor, books, business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6944" y="4112086"/>
            <a:ext cx="3906336" cy="3906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Custom</PresentationFormat>
  <Paragraphs>153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Oswald</vt:lpstr>
      <vt:lpstr>Arial</vt:lpstr>
      <vt:lpstr>Calibri</vt:lpstr>
      <vt:lpstr>Aleo</vt:lpstr>
      <vt:lpstr>Noto Sans Symbols</vt:lpstr>
      <vt:lpstr>Office Theme</vt:lpstr>
      <vt:lpstr>PowerPoint Presentation</vt:lpstr>
      <vt:lpstr>PowerPoint Presentation</vt:lpstr>
      <vt:lpstr>Learning Outcomes</vt:lpstr>
      <vt:lpstr>PowerPoint Presentation</vt:lpstr>
      <vt:lpstr>PowerPoint Presentation</vt:lpstr>
      <vt:lpstr>Dynamics of the interview</vt:lpstr>
      <vt:lpstr>PowerPoint Presentation</vt:lpstr>
      <vt:lpstr>Human Raters vs. AI evaluation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sense-making as a strategy?</vt:lpstr>
      <vt:lpstr>Improvisation using Imagination</vt:lpstr>
      <vt:lpstr>PowerPoint Presentation</vt:lpstr>
      <vt:lpstr>The Arc of a Story</vt:lpstr>
      <vt:lpstr>Dichotomizing the story enhances it</vt:lpstr>
      <vt:lpstr>Benefits &amp; Discomforts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Alan</dc:creator>
  <cp:lastModifiedBy>Jones, Alan</cp:lastModifiedBy>
  <cp:revision>1</cp:revision>
  <dcterms:modified xsi:type="dcterms:W3CDTF">2022-06-01T02:33:52Z</dcterms:modified>
</cp:coreProperties>
</file>